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735763" cy="98663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" charset="0"/>
        <a:ea typeface="+mn-ea"/>
        <a:cs typeface="+mn-cs"/>
      </a:defRPr>
    </a:lvl1pPr>
    <a:lvl2pPr marL="126416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" charset="0"/>
        <a:ea typeface="+mn-ea"/>
        <a:cs typeface="+mn-cs"/>
      </a:defRPr>
    </a:lvl2pPr>
    <a:lvl3pPr marL="252832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" charset="0"/>
        <a:ea typeface="+mn-ea"/>
        <a:cs typeface="+mn-cs"/>
      </a:defRPr>
    </a:lvl3pPr>
    <a:lvl4pPr marL="379247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" charset="0"/>
        <a:ea typeface="+mn-ea"/>
        <a:cs typeface="+mn-cs"/>
      </a:defRPr>
    </a:lvl4pPr>
    <a:lvl5pPr marL="505663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" charset="0"/>
        <a:ea typeface="+mn-ea"/>
        <a:cs typeface="+mn-cs"/>
      </a:defRPr>
    </a:lvl5pPr>
    <a:lvl6pPr marL="632079" algn="l" defTabSz="252832" rtl="0" eaLnBrk="1" latinLnBrk="0" hangingPunct="1">
      <a:defRPr sz="500" kern="1200">
        <a:solidFill>
          <a:schemeClr val="tx1"/>
        </a:solidFill>
        <a:latin typeface="Times" charset="0"/>
        <a:ea typeface="+mn-ea"/>
        <a:cs typeface="+mn-cs"/>
      </a:defRPr>
    </a:lvl6pPr>
    <a:lvl7pPr marL="758495" algn="l" defTabSz="252832" rtl="0" eaLnBrk="1" latinLnBrk="0" hangingPunct="1">
      <a:defRPr sz="500" kern="1200">
        <a:solidFill>
          <a:schemeClr val="tx1"/>
        </a:solidFill>
        <a:latin typeface="Times" charset="0"/>
        <a:ea typeface="+mn-ea"/>
        <a:cs typeface="+mn-cs"/>
      </a:defRPr>
    </a:lvl7pPr>
    <a:lvl8pPr marL="884911" algn="l" defTabSz="252832" rtl="0" eaLnBrk="1" latinLnBrk="0" hangingPunct="1">
      <a:defRPr sz="500" kern="1200">
        <a:solidFill>
          <a:schemeClr val="tx1"/>
        </a:solidFill>
        <a:latin typeface="Times" charset="0"/>
        <a:ea typeface="+mn-ea"/>
        <a:cs typeface="+mn-cs"/>
      </a:defRPr>
    </a:lvl8pPr>
    <a:lvl9pPr marL="1011326" algn="l" defTabSz="252832" rtl="0" eaLnBrk="1" latinLnBrk="0" hangingPunct="1">
      <a:defRPr sz="5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Harrop" initials="S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469"/>
    <a:srgbClr val="006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6327" autoAdjust="0"/>
  </p:normalViewPr>
  <p:slideViewPr>
    <p:cSldViewPr>
      <p:cViewPr varScale="1">
        <p:scale>
          <a:sx n="115" d="100"/>
          <a:sy n="115" d="100"/>
        </p:scale>
        <p:origin x="720" y="11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623" cy="49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t" anchorCtr="0" compatLnSpc="1">
            <a:prstTxWarp prst="textNoShape">
              <a:avLst/>
            </a:prstTxWarp>
          </a:bodyPr>
          <a:lstStyle>
            <a:lvl1pPr defTabSz="94843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80" y="0"/>
            <a:ext cx="2918623" cy="49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t" anchorCtr="0" compatLnSpc="1">
            <a:prstTxWarp prst="textNoShape">
              <a:avLst/>
            </a:prstTxWarp>
          </a:bodyPr>
          <a:lstStyle>
            <a:lvl1pPr algn="r" defTabSz="94843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369" y="4686553"/>
            <a:ext cx="5389026" cy="443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487"/>
            <a:ext cx="2918623" cy="49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b" anchorCtr="0" compatLnSpc="1">
            <a:prstTxWarp prst="textNoShape">
              <a:avLst/>
            </a:prstTxWarp>
          </a:bodyPr>
          <a:lstStyle>
            <a:lvl1pPr defTabSz="94843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80" y="9371487"/>
            <a:ext cx="2918623" cy="49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5" tIns="47422" rIns="94845" bIns="47422" numCol="1" anchor="b" anchorCtr="0" compatLnSpc="1">
            <a:prstTxWarp prst="textNoShape">
              <a:avLst/>
            </a:prstTxWarp>
          </a:bodyPr>
          <a:lstStyle>
            <a:lvl1pPr algn="r" defTabSz="94843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67DA5D7C-0A89-47E7-8715-F83B8E512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47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126416" algn="l" rtl="0" eaLnBrk="0" fontAlgn="base" hangingPunct="0">
      <a:spcBef>
        <a:spcPct val="30000"/>
      </a:spcBef>
      <a:spcAft>
        <a:spcPct val="0"/>
      </a:spcAft>
      <a:defRPr sz="3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252832" algn="l" rtl="0" eaLnBrk="0" fontAlgn="base" hangingPunct="0">
      <a:spcBef>
        <a:spcPct val="30000"/>
      </a:spcBef>
      <a:spcAft>
        <a:spcPct val="0"/>
      </a:spcAft>
      <a:defRPr sz="3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379247" algn="l" rtl="0" eaLnBrk="0" fontAlgn="base" hangingPunct="0">
      <a:spcBef>
        <a:spcPct val="30000"/>
      </a:spcBef>
      <a:spcAft>
        <a:spcPct val="0"/>
      </a:spcAft>
      <a:defRPr sz="3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505663" algn="l" rtl="0" eaLnBrk="0" fontAlgn="base" hangingPunct="0">
      <a:spcBef>
        <a:spcPct val="30000"/>
      </a:spcBef>
      <a:spcAft>
        <a:spcPct val="0"/>
      </a:spcAft>
      <a:defRPr sz="3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632079" algn="l" defTabSz="252832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758495" algn="l" defTabSz="252832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884911" algn="l" defTabSz="252832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1011326" algn="l" defTabSz="252832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F8A00-BEA2-419E-8D93-00E4B99ABACE}" type="slidenum">
              <a:rPr lang="en-GB" smtClean="0">
                <a:latin typeface="Times" charset="0"/>
              </a:rPr>
              <a:pPr/>
              <a:t>1</a:t>
            </a:fld>
            <a:endParaRPr lang="en-GB">
              <a:latin typeface="Times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AF9E7-1EDF-4D5C-AF00-42B82BB7A589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8159-A065-4936-A384-78B9ADD41A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0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2938" y="3938319"/>
            <a:ext cx="2403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Franklin Gothic Book" panose="020B0503020102020204" pitchFamily="34" charset="0"/>
              </a:rPr>
              <a:t>Methods</a:t>
            </a:r>
          </a:p>
          <a:p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Data </a:t>
            </a:r>
            <a:r>
              <a:rPr lang="en-GB" sz="700" dirty="0">
                <a:latin typeface="Franklin Gothic Book" panose="020B0503020102020204" pitchFamily="34" charset="0"/>
              </a:rPr>
              <a:t>was collected for all diabetic patients undergoing elective surgical procedures at all Bristol sites within the trust </a:t>
            </a:r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between Jan 2020 and March 2020</a:t>
            </a:r>
          </a:p>
          <a:p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Standards audited were as per AAGBI guidance listed in Chart 1.</a:t>
            </a:r>
            <a:r>
              <a:rPr lang="en-GB" sz="700" baseline="30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3</a:t>
            </a:r>
          </a:p>
          <a:p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We also looked at organisational factors, fasting times and the outcomes of poorly controlled diabetics that underwent surgery as per NCEPOD and CPOC standards.</a:t>
            </a:r>
            <a:r>
              <a:rPr lang="en-GB" sz="700" baseline="30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1,4</a:t>
            </a:r>
            <a:endParaRPr lang="en-GB" sz="700" baseline="30000" dirty="0">
              <a:latin typeface="Franklin Gothic Book" panose="020B05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268667"/>
            <a:ext cx="3744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Franklin Gothic Book" panose="020B0503020102020204" pitchFamily="34" charset="0"/>
              </a:rPr>
              <a:t>Results </a:t>
            </a:r>
            <a:r>
              <a:rPr lang="en-GB" sz="1000" dirty="0">
                <a:latin typeface="Franklin Gothic Book" panose="020B0503020102020204" pitchFamily="34" charset="0"/>
              </a:rPr>
              <a:t>(</a:t>
            </a:r>
            <a:r>
              <a:rPr lang="en-GB" sz="800" dirty="0">
                <a:latin typeface="Franklin Gothic Book" panose="020B0503020102020204" pitchFamily="34" charset="0"/>
              </a:rPr>
              <a:t>See chart 1 and 2)</a:t>
            </a:r>
            <a:endParaRPr lang="en-GB" sz="800" b="1" dirty="0">
              <a:latin typeface="Franklin Gothic Book" panose="020B0503020102020204" pitchFamily="34" charset="0"/>
            </a:endParaRPr>
          </a:p>
          <a:p>
            <a:r>
              <a:rPr lang="en-GB" sz="700" dirty="0">
                <a:latin typeface="Franklin Gothic Book" panose="020B0503020102020204" pitchFamily="34" charset="0"/>
              </a:rPr>
              <a:t>33 patients had data available, 6% were Type 1 (see chart 2).</a:t>
            </a:r>
          </a:p>
          <a:p>
            <a:r>
              <a:rPr lang="en-GB" sz="700" dirty="0">
                <a:latin typeface="Franklin Gothic Book" panose="020B0503020102020204" pitchFamily="34" charset="0"/>
              </a:rPr>
              <a:t>1 patient received sub cut insulin for hyperglycaemia pre operatively. </a:t>
            </a:r>
          </a:p>
          <a:p>
            <a:r>
              <a:rPr lang="en-GB" sz="700" dirty="0">
                <a:latin typeface="Franklin Gothic Book" panose="020B0503020102020204" pitchFamily="34" charset="0"/>
              </a:rPr>
              <a:t>3 patients were cancelled on the day of surgery due to lack of HDU beds (2) and no time on theatre list (1)</a:t>
            </a:r>
          </a:p>
          <a:p>
            <a:r>
              <a:rPr lang="en-GB" sz="700" dirty="0">
                <a:latin typeface="Franklin Gothic Book" panose="020B0503020102020204" pitchFamily="34" charset="0"/>
              </a:rPr>
              <a:t>7 patients with inadequate CBG monitoring were known poorly controlled diabetics with HBA1c &gt;69 and 1 had an elevated CBG in recovery that needed management with a VRII. </a:t>
            </a:r>
          </a:p>
          <a:p>
            <a:r>
              <a:rPr lang="en-GB" sz="700" dirty="0">
                <a:latin typeface="Franklin Gothic Book" panose="020B0503020102020204" pitchFamily="34" charset="0"/>
              </a:rPr>
              <a:t>5 patients had post operative infective complications , 2 of which had poorly controlled diabetes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56176" y="2412849"/>
            <a:ext cx="29206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Franklin Gothic Book" panose="020B0503020102020204" pitchFamily="34" charset="0"/>
              </a:rPr>
              <a:t>Conclusion </a:t>
            </a:r>
          </a:p>
          <a:p>
            <a:r>
              <a:rPr lang="en-GB" sz="700" b="0" dirty="0">
                <a:latin typeface="Franklin Gothic Book" panose="020B0503020102020204" pitchFamily="34" charset="0"/>
              </a:rPr>
              <a:t>Pre and post-operative </a:t>
            </a:r>
            <a:r>
              <a:rPr lang="en-GB" sz="700" dirty="0">
                <a:latin typeface="Franklin Gothic Book" panose="020B0503020102020204" pitchFamily="34" charset="0"/>
              </a:rPr>
              <a:t>use of</a:t>
            </a:r>
            <a:r>
              <a:rPr lang="en-GB" sz="700" b="0" dirty="0">
                <a:latin typeface="Franklin Gothic Book" panose="020B0503020102020204" pitchFamily="34" charset="0"/>
              </a:rPr>
              <a:t> the chart is consistently good and since its implementation, our audit has demonstrated better use of VRIII and  documentation of both preop CBG and HbA1c.</a:t>
            </a:r>
          </a:p>
          <a:p>
            <a:r>
              <a:rPr lang="en-GB" sz="700" dirty="0">
                <a:latin typeface="Franklin Gothic Book" panose="020B0503020102020204" pitchFamily="34" charset="0"/>
              </a:rPr>
              <a:t>Further work including education and training is planned to  further improve </a:t>
            </a:r>
            <a:r>
              <a:rPr lang="en-GB" sz="700" b="0" dirty="0">
                <a:latin typeface="Franklin Gothic Book" panose="020B0503020102020204" pitchFamily="34" charset="0"/>
              </a:rPr>
              <a:t>intraoperative CBG monitoring and documentation. </a:t>
            </a:r>
          </a:p>
          <a:p>
            <a:r>
              <a:rPr lang="en-GB" sz="700" dirty="0">
                <a:latin typeface="Franklin Gothic Book" panose="020B0503020102020204" pitchFamily="34" charset="0"/>
              </a:rPr>
              <a:t>Scheduling issues identified which can result in prolonged fasting periods and day of surgery cancellations will be addressed</a:t>
            </a:r>
          </a:p>
          <a:p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Some avoidance of VRII use was pragmatic and appropriate in short procedures </a:t>
            </a:r>
          </a:p>
          <a:p>
            <a:r>
              <a:rPr lang="en-GB" sz="700" dirty="0">
                <a:latin typeface="Franklin Gothic Book" panose="020B0503020102020204" pitchFamily="34" charset="0"/>
              </a:rPr>
              <a:t>Use of dexamethasone in 5 patients was felt to be detrimental to perioperative diabetic control and it’s future use was discouraged.</a:t>
            </a:r>
          </a:p>
          <a:p>
            <a:r>
              <a:rPr lang="en-GB" sz="700" dirty="0">
                <a:latin typeface="Franklin Gothic Book" panose="020B0503020102020204" pitchFamily="34" charset="0"/>
              </a:rPr>
              <a:t>Increased electronic recording of CBG perioperatively may ensure continuity of care and ease of accessing data from the perioperative period.</a:t>
            </a:r>
          </a:p>
          <a:p>
            <a:r>
              <a:rPr lang="en-GB" sz="700" b="0" i="0" dirty="0">
                <a:effectLst/>
                <a:latin typeface="Franklin Gothic Book" panose="020B0503020102020204" pitchFamily="34" charset="0"/>
              </a:rPr>
              <a:t>We embrace the call from CPOC </a:t>
            </a:r>
            <a:r>
              <a:rPr lang="en-GB" sz="700" dirty="0">
                <a:latin typeface="Franklin Gothic Book" panose="020B0503020102020204" pitchFamily="34" charset="0"/>
              </a:rPr>
              <a:t>for </a:t>
            </a:r>
            <a:r>
              <a:rPr lang="en-GB" sz="700" b="0" i="0" dirty="0">
                <a:effectLst/>
                <a:latin typeface="Franklin Gothic Book" panose="020B0503020102020204" pitchFamily="34" charset="0"/>
              </a:rPr>
              <a:t>further research to</a:t>
            </a:r>
            <a:r>
              <a:rPr lang="en-GB" sz="700" dirty="0">
                <a:latin typeface="Franklin Gothic Book" panose="020B0503020102020204" pitchFamily="34" charset="0"/>
              </a:rPr>
              <a:t> address </a:t>
            </a:r>
            <a:r>
              <a:rPr lang="en-GB" sz="700" b="0" i="0" dirty="0">
                <a:effectLst/>
                <a:latin typeface="Franklin Gothic Book" panose="020B0503020102020204" pitchFamily="34" charset="0"/>
              </a:rPr>
              <a:t>the deficits in perioperative diabetic managements that currently exist.  </a:t>
            </a:r>
            <a:endParaRPr lang="en-GB" sz="700" dirty="0">
              <a:latin typeface="Franklin Gothic Book" panose="020B0503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0E8A0B-4647-43CC-9725-FBCA2C29C9CA}"/>
              </a:ext>
            </a:extLst>
          </p:cNvPr>
          <p:cNvSpPr txBox="1"/>
          <p:nvPr/>
        </p:nvSpPr>
        <p:spPr>
          <a:xfrm>
            <a:off x="2401067" y="4397403"/>
            <a:ext cx="6353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Franklin Gothic Book" panose="020B0503020102020204" pitchFamily="34" charset="0"/>
              </a:rPr>
              <a:t>References</a:t>
            </a:r>
            <a:r>
              <a:rPr lang="en-GB" sz="1000" dirty="0">
                <a:latin typeface="Franklin Gothic Medium" panose="020B0603020102020204" pitchFamily="34" charset="0"/>
              </a:rPr>
              <a:t> </a:t>
            </a:r>
            <a:r>
              <a:rPr lang="en-GB" sz="600" baseline="30000" dirty="0">
                <a:latin typeface="Franklin Gothic Book" panose="020B0503020102020204" pitchFamily="34" charset="0"/>
              </a:rPr>
              <a:t>1</a:t>
            </a:r>
            <a:r>
              <a:rPr lang="en-GB" sz="600" i="0" u="none" strike="noStrike" baseline="0" dirty="0">
                <a:latin typeface="Franklin Gothic Book" panose="020B0503020102020204" pitchFamily="34" charset="0"/>
              </a:rPr>
              <a:t>NCEPOD </a:t>
            </a:r>
            <a:r>
              <a:rPr lang="en-GB" sz="600" dirty="0">
                <a:latin typeface="Franklin Gothic Book" panose="020B0503020102020204" pitchFamily="34" charset="0"/>
              </a:rPr>
              <a:t>Highs and Lows. </a:t>
            </a:r>
            <a:r>
              <a:rPr lang="en-GB" sz="600" i="0" u="none" strike="noStrike" baseline="0" dirty="0">
                <a:latin typeface="Franklin Gothic Book" panose="020B0503020102020204" pitchFamily="34" charset="0"/>
              </a:rPr>
              <a:t>A review of the quality of care provided to patients  over the age of 16 who had diabetes and underwent  a surgical procedure. 2015</a:t>
            </a:r>
            <a:endParaRPr lang="en-GB" sz="600" dirty="0">
              <a:latin typeface="Franklin Gothic Book" panose="020B0503020102020204" pitchFamily="34" charset="0"/>
            </a:endParaRPr>
          </a:p>
          <a:p>
            <a:r>
              <a:rPr lang="en-GB" sz="600" baseline="30000" dirty="0">
                <a:latin typeface="Franklin Gothic Book" panose="020B0503020102020204" pitchFamily="34" charset="0"/>
              </a:rPr>
              <a:t>2</a:t>
            </a:r>
            <a:r>
              <a:rPr lang="en-GB" sz="600" dirty="0">
                <a:latin typeface="Franklin Gothic Book" panose="020B0503020102020204" pitchFamily="34" charset="0"/>
              </a:rPr>
              <a:t> Joint British Diabetic Societies for Inpatient Care JBDS- IC </a:t>
            </a:r>
          </a:p>
          <a:p>
            <a:r>
              <a:rPr lang="en-GB" sz="600" dirty="0">
                <a:latin typeface="Franklin Gothic Book" panose="020B0503020102020204" pitchFamily="34" charset="0"/>
              </a:rPr>
              <a:t>Management of adults with diabetes undergoing surgery and elective procedures: Improving standards. Revised September 2015</a:t>
            </a:r>
          </a:p>
          <a:p>
            <a:r>
              <a:rPr lang="en-GB" sz="600" baseline="30000" dirty="0">
                <a:latin typeface="Franklin Gothic Book" panose="020B0503020102020204" pitchFamily="34" charset="0"/>
              </a:rPr>
              <a:t>3</a:t>
            </a:r>
            <a:r>
              <a:rPr lang="en-GB" sz="600" dirty="0">
                <a:latin typeface="Franklin Gothic Book" panose="020B0503020102020204" pitchFamily="34" charset="0"/>
              </a:rPr>
              <a:t> Association of Anaesthetists of Great Britain and Ireland. Peri operative management of the surgical patient with diabetes 2015. Anaesthesia 2015; 70: 1427-1440</a:t>
            </a:r>
          </a:p>
          <a:p>
            <a:r>
              <a:rPr lang="en-GB" sz="600" baseline="30000" dirty="0">
                <a:latin typeface="Franklin Gothic Book" panose="020B0503020102020204" pitchFamily="34" charset="0"/>
              </a:rPr>
              <a:t>4</a:t>
            </a:r>
            <a:r>
              <a:rPr lang="en-GB" sz="600" dirty="0">
                <a:latin typeface="Franklin Gothic Book" panose="020B0503020102020204" pitchFamily="34" charset="0"/>
              </a:rPr>
              <a:t> Centre for Perioperative Care. Guideline for Perioperative Care for People with Diabetes Mellitus Undergoing Elective and Emergency Surgery March 2021</a:t>
            </a:r>
          </a:p>
          <a:p>
            <a:r>
              <a:rPr lang="en-GB" sz="1000" b="1" dirty="0">
                <a:latin typeface="Franklin Gothic Book" panose="020B0503020102020204" pitchFamily="34" charset="0"/>
              </a:rPr>
              <a:t>Acknowledgments: </a:t>
            </a:r>
            <a:r>
              <a:rPr lang="en-GB" sz="600" dirty="0">
                <a:latin typeface="Franklin Gothic Book" panose="020B0503020102020204" pitchFamily="34" charset="0"/>
              </a:rPr>
              <a:t>With thanks to Dr N Thorogood and Diabetic MDT at UHBW for their input and consensus advice. </a:t>
            </a:r>
          </a:p>
          <a:p>
            <a:pPr marL="228600" indent="-228600">
              <a:buAutoNum type="arabicPlain" startAt="4"/>
            </a:pPr>
            <a:endParaRPr lang="en-GB" sz="600" dirty="0">
              <a:latin typeface="Franklin Gothic Book" panose="020B0503020102020204" pitchFamily="34" charset="0"/>
            </a:endParaRPr>
          </a:p>
          <a:p>
            <a:pPr marL="228600" indent="-228600">
              <a:buAutoNum type="arabicPlain" startAt="4"/>
            </a:pPr>
            <a:endParaRPr lang="en-GB" sz="600" dirty="0">
              <a:latin typeface="Franklin Gothic Book" panose="020B0503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732552-509E-436E-862C-E643881DCEC8}"/>
              </a:ext>
            </a:extLst>
          </p:cNvPr>
          <p:cNvSpPr txBox="1"/>
          <p:nvPr/>
        </p:nvSpPr>
        <p:spPr>
          <a:xfrm>
            <a:off x="1" y="1205181"/>
            <a:ext cx="241175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Franklin Gothic Book" panose="020B0503020102020204" pitchFamily="34" charset="0"/>
              </a:rPr>
              <a:t>Introduction</a:t>
            </a:r>
          </a:p>
          <a:p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Diabetes management was a top PQIP priority for 2019/20</a:t>
            </a:r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, and the </a:t>
            </a:r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recent NCEPOD report highlighted </a:t>
            </a:r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the overarching theme of lack of clinical continuity of diabetes management across the specialities in the perioperative period.</a:t>
            </a:r>
            <a:r>
              <a:rPr lang="en-GB" sz="700" b="0" i="0" baseline="3000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 1</a:t>
            </a:r>
            <a:endParaRPr lang="en-GB" sz="700" b="0" i="0" dirty="0">
              <a:solidFill>
                <a:srgbClr val="000000"/>
              </a:solidFill>
              <a:effectLst/>
              <a:latin typeface="Franklin Gothic Book" panose="020B0503020102020204" pitchFamily="34" charset="0"/>
            </a:endParaRPr>
          </a:p>
          <a:p>
            <a:pPr algn="l"/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Previous work in our trust in 2017 demonstrated scope for improvement in meeting recommended standards </a:t>
            </a:r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within</a:t>
            </a:r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  the </a:t>
            </a:r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JBDS</a:t>
            </a:r>
            <a:r>
              <a:rPr lang="en-GB" sz="700" baseline="30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2</a:t>
            </a:r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and </a:t>
            </a:r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AAGBI perioperative diabetic management guidelines. </a:t>
            </a:r>
            <a:r>
              <a:rPr lang="en-GB" sz="700" b="0" i="0" baseline="3000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3</a:t>
            </a:r>
            <a:endParaRPr lang="en-GB" sz="700" b="0" i="0" dirty="0">
              <a:solidFill>
                <a:srgbClr val="000000"/>
              </a:solidFill>
              <a:effectLst/>
              <a:latin typeface="Franklin Gothic Book" panose="020B0503020102020204" pitchFamily="34" charset="0"/>
            </a:endParaRPr>
          </a:p>
          <a:p>
            <a:pPr algn="l"/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This lead to implementation of a </a:t>
            </a:r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‘one stop’ perioperative diabetic management chart aimed at improving compliance with national guidelines. </a:t>
            </a:r>
            <a:r>
              <a:rPr lang="en-GB" sz="700" b="0" i="0" baseline="3000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1,2,3,4, </a:t>
            </a:r>
          </a:p>
          <a:p>
            <a:pPr algn="l"/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The chart incorporates preoperative medication changes, VRIII prescription and sub cutaneous insulin use for hyperglycaemia</a:t>
            </a:r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, </a:t>
            </a:r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plus CBG recording</a:t>
            </a:r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within </a:t>
            </a:r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one document.</a:t>
            </a:r>
            <a:endParaRPr lang="en-GB" sz="700" dirty="0">
              <a:latin typeface="Franklin Gothic Book" panose="020B0503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4D97DE-9C35-41A3-A108-196937AC0232}"/>
              </a:ext>
            </a:extLst>
          </p:cNvPr>
          <p:cNvSpPr txBox="1"/>
          <p:nvPr/>
        </p:nvSpPr>
        <p:spPr>
          <a:xfrm>
            <a:off x="-16995" y="3094858"/>
            <a:ext cx="241176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The </a:t>
            </a:r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most recent PQIP data within our trust identified a cohort of 8.5% diabetic patients, which is slightly below the national average of 10-15%.</a:t>
            </a:r>
            <a:r>
              <a:rPr lang="en-GB" sz="700" b="0" i="0" baseline="3000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2</a:t>
            </a:r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 </a:t>
            </a:r>
          </a:p>
          <a:p>
            <a:pPr algn="l"/>
            <a:r>
              <a:rPr lang="en-GB" sz="7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Whilst highlighting </a:t>
            </a:r>
            <a:r>
              <a:rPr lang="en-GB" sz="700" b="0" i="0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excellent recording of HbA1c preoperatively, we wanted to see if implementation of a one stop diabetes management chart had improved our overall perioperative care.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23478"/>
            <a:ext cx="1224136" cy="72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897277"/>
            <a:ext cx="3265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Dr Sarah Hoskins</a:t>
            </a:r>
            <a:r>
              <a:rPr lang="en-GB" sz="1000" baseline="30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</a:t>
            </a:r>
            <a:r>
              <a:rPr lang="en-GB" sz="1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, Dr Carly Webb</a:t>
            </a:r>
            <a:r>
              <a:rPr lang="en-GB" sz="1000" baseline="30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</a:t>
            </a:r>
            <a:r>
              <a:rPr lang="en-GB" sz="1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, Dr Hannah Wilson</a:t>
            </a:r>
            <a:r>
              <a:rPr lang="en-GB" sz="1000" baseline="30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2</a:t>
            </a:r>
            <a:endParaRPr lang="en-GB" sz="10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24449"/>
            <a:ext cx="326521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1, Speciality Trainee. 2, Anaesthetic Consultant and  Perioperative medicine lead</a:t>
            </a:r>
          </a:p>
          <a:p>
            <a:endParaRPr lang="en-GB" sz="8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757" y="0"/>
            <a:ext cx="5832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Peri</a:t>
            </a:r>
            <a:r>
              <a:rPr lang="en-GB" sz="2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-operative diabetes management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chemeClr val="bg1"/>
                </a:solidFill>
                <a:latin typeface="Franklin Gothic Book" panose="020B0503020102020204" pitchFamily="34" charset="0"/>
              </a:rPr>
              <a:t>in an adult tertiary centre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B7876E7-3965-4A29-8F5A-88CB1BDC6C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310" t="25290" r="20688" b="63195"/>
          <a:stretch/>
        </p:blipFill>
        <p:spPr>
          <a:xfrm>
            <a:off x="8244408" y="4587974"/>
            <a:ext cx="792088" cy="465352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73" y="2409487"/>
            <a:ext cx="3855022" cy="197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96" y="1289151"/>
            <a:ext cx="2304256" cy="117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HB Pos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4142</TotalTime>
  <Words>641</Words>
  <Application>Microsoft Office PowerPoint</Application>
  <PresentationFormat>On-screen Show (16:9)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Times</vt:lpstr>
      <vt:lpstr>UHB Poster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</dc:creator>
  <cp:lastModifiedBy>Sarah</cp:lastModifiedBy>
  <cp:revision>77</cp:revision>
  <cp:lastPrinted>2005-04-28T14:55:45Z</cp:lastPrinted>
  <dcterms:created xsi:type="dcterms:W3CDTF">2021-04-13T10:11:41Z</dcterms:created>
  <dcterms:modified xsi:type="dcterms:W3CDTF">2021-04-25T12:13:18Z</dcterms:modified>
</cp:coreProperties>
</file>